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26"/>
  </p:notesMasterIdLst>
  <p:sldIdLst>
    <p:sldId id="256" r:id="rId2"/>
    <p:sldId id="385" r:id="rId3"/>
    <p:sldId id="357" r:id="rId4"/>
    <p:sldId id="337" r:id="rId5"/>
    <p:sldId id="354" r:id="rId6"/>
    <p:sldId id="384" r:id="rId7"/>
    <p:sldId id="366" r:id="rId8"/>
    <p:sldId id="372" r:id="rId9"/>
    <p:sldId id="368" r:id="rId10"/>
    <p:sldId id="369" r:id="rId11"/>
    <p:sldId id="386" r:id="rId12"/>
    <p:sldId id="387" r:id="rId13"/>
    <p:sldId id="388" r:id="rId14"/>
    <p:sldId id="393" r:id="rId15"/>
    <p:sldId id="394" r:id="rId16"/>
    <p:sldId id="395" r:id="rId17"/>
    <p:sldId id="396" r:id="rId18"/>
    <p:sldId id="397" r:id="rId19"/>
    <p:sldId id="398" r:id="rId20"/>
    <p:sldId id="404" r:id="rId21"/>
    <p:sldId id="399" r:id="rId22"/>
    <p:sldId id="401" r:id="rId23"/>
    <p:sldId id="402" r:id="rId24"/>
    <p:sldId id="403" r:id="rId25"/>
  </p:sldIdLst>
  <p:sldSz cx="9144000" cy="6858000" type="screen4x3"/>
  <p:notesSz cx="6735763" cy="986948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10595" name="Rectangle 3"/>
          <p:cNvSpPr>
            <a:spLocks noGrp="1" noChangeArrowheads="1"/>
          </p:cNvSpPr>
          <p:nvPr>
            <p:ph type="dt" idx="1"/>
          </p:nvPr>
        </p:nvSpPr>
        <p:spPr bwMode="auto">
          <a:xfrm>
            <a:off x="1588"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7108" name="Rectangle 4"/>
          <p:cNvSpPr>
            <a:spLocks noGrp="1" noRot="1" noChangeAspec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p:spPr>
      </p:sp>
      <p:sp>
        <p:nvSpPr>
          <p:cNvPr id="110597" name="Rectangle 5"/>
          <p:cNvSpPr>
            <a:spLocks noGrp="1" noChangeArrowheads="1"/>
          </p:cNvSpPr>
          <p:nvPr>
            <p:ph type="body" sz="quarter" idx="3"/>
          </p:nvPr>
        </p:nvSpPr>
        <p:spPr bwMode="auto">
          <a:xfrm>
            <a:off x="673100" y="4687888"/>
            <a:ext cx="5389563" cy="4441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0598" name="Rectangle 6"/>
          <p:cNvSpPr>
            <a:spLocks noGrp="1" noChangeArrowheads="1"/>
          </p:cNvSpPr>
          <p:nvPr>
            <p:ph type="ftr" sz="quarter" idx="4"/>
          </p:nvPr>
        </p:nvSpPr>
        <p:spPr bwMode="auto">
          <a:xfrm>
            <a:off x="3816350" y="9374188"/>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endParaRPr lang="en-US"/>
          </a:p>
        </p:txBody>
      </p:sp>
      <p:sp>
        <p:nvSpPr>
          <p:cNvPr id="110599" name="Rectangle 7"/>
          <p:cNvSpPr>
            <a:spLocks noGrp="1" noChangeArrowheads="1"/>
          </p:cNvSpPr>
          <p:nvPr>
            <p:ph type="sldNum" sz="quarter" idx="5"/>
          </p:nvPr>
        </p:nvSpPr>
        <p:spPr bwMode="auto">
          <a:xfrm>
            <a:off x="1588" y="9374188"/>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fld id="{457327CF-A62C-449F-A139-8EDC8CC93D6A}" type="slidenum">
              <a:rPr lang="ar-SA"/>
              <a:pPr>
                <a:defRPr/>
              </a:pPr>
              <a:t>‹#›</a:t>
            </a:fld>
            <a:endParaRPr lang="en-US"/>
          </a:p>
        </p:txBody>
      </p:sp>
    </p:spTree>
    <p:extLst>
      <p:ext uri="{BB962C8B-B14F-4D97-AF65-F5344CB8AC3E}">
        <p14:creationId xmlns:p14="http://schemas.microsoft.com/office/powerpoint/2010/main" val="3566306189"/>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pPr>
              <a:defRPr/>
            </a:pPr>
            <a:fld id="{457327CF-A62C-449F-A139-8EDC8CC93D6A}" type="slidenum">
              <a:rPr lang="ar-SA" smtClean="0"/>
              <a:pPr>
                <a:defRPr/>
              </a:pPr>
              <a:t>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defRPr/>
              </a:pPr>
              <a:endParaRPr lang="ar-IQ" sz="2400">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defRPr/>
                </a:pPr>
                <a:endParaRPr lang="ar-IQ" sz="2400">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defRPr/>
                </a:pPr>
                <a:endParaRPr lang="ar-IQ" sz="2400">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pPr>
                  <a:defRPr/>
                </a:pPr>
                <a:endParaRPr lang="ar-IQ"/>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defRPr/>
                </a:pPr>
                <a:endParaRPr lang="ar-IQ" sz="2400">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pPr>
                  <a:defRPr/>
                </a:pPr>
                <a:endParaRPr lang="ar-IQ"/>
              </a:p>
            </p:txBody>
          </p:sp>
        </p:grpSp>
      </p:grpSp>
      <p:sp>
        <p:nvSpPr>
          <p:cNvPr id="123915"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123916"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C6B57E1E-BAF0-4C66-A3CC-29AE6515A8F2}"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4B0B451-4EA2-46C4-85D1-E8B00B088997}"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1DBCC32-4844-4810-AB71-31A424AB302E}"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2D9B6DD-6D44-4152-BAD9-B431EBFCB934}"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E2D889B-2FB2-4811-A7A2-5AA646CB423E}"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DA660AD-3558-42FA-821D-2E95AC1366F3}"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7E6C0FF0-792A-44BA-9FA5-F65F8A9D27CB}"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F6877EA7-8198-4746-8A6B-6D90BF69B95C}"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D0B45129-C6E4-441F-B41F-A519F1C50CA6}"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5BA0C31-ECAB-4C51-97E9-8CCEA414801D}"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F121D93-17D0-49C9-B0C7-EB873FFD6C76}"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22883"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defRPr/>
              </a:pPr>
              <a:endParaRPr lang="ar-IQ" sz="2400">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22885"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defRPr/>
                </a:pPr>
                <a:endParaRPr lang="ar-IQ" sz="2400">
                  <a:latin typeface="Times New Roman" pitchFamily="18" charset="0"/>
                </a:endParaRPr>
              </a:p>
            </p:txBody>
          </p:sp>
          <p:sp>
            <p:nvSpPr>
              <p:cNvPr id="122886"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pPr>
                  <a:defRPr/>
                </a:pPr>
                <a:endParaRPr lang="ar-IQ"/>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889"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p>
        </p:txBody>
      </p:sp>
      <p:sp>
        <p:nvSpPr>
          <p:cNvPr id="122890"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p>
        </p:txBody>
      </p:sp>
      <p:sp>
        <p:nvSpPr>
          <p:cNvPr id="122891"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AE4A7BCF-D558-4A42-A15B-21A54D0F9E7C}" type="slidenum">
              <a:rPr lang="ar-SA"/>
              <a:pPr>
                <a:defRPr/>
              </a:pPr>
              <a:t>‹#›</a:t>
            </a:fld>
            <a:endParaRPr lang="en-US"/>
          </a:p>
        </p:txBody>
      </p:sp>
      <p:sp>
        <p:nvSpPr>
          <p:cNvPr id="122892"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pPr>
              <a:defRPr/>
            </a:pPr>
            <a:endParaRPr lang="ar-IQ"/>
          </a:p>
        </p:txBody>
      </p:sp>
    </p:spTree>
  </p:cSld>
  <p:clrMap bg1="lt1" tx1="dk1" bg2="lt2" tx2="dk2" accent1="accent1" accent2="accent2" accent3="accent3" accent4="accent4" accent5="accent5" accent6="accent6" hlink="hlink" folHlink="folHlink"/>
  <p:sldLayoutIdLst>
    <p:sldLayoutId id="2147483851"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iming>
    <p:tnLst>
      <p:par>
        <p:cTn id="1" dur="indefinite" restart="never" nodeType="tmRoot"/>
      </p:par>
    </p:tnLst>
  </p:timing>
  <p:txStyles>
    <p:titleStyle>
      <a:lvl1pPr algn="l" rtl="1" eaLnBrk="0" fontAlgn="base" hangingPunct="0">
        <a:spcBef>
          <a:spcPct val="0"/>
        </a:spcBef>
        <a:spcAft>
          <a:spcPct val="0"/>
        </a:spcAft>
        <a:defRPr sz="4200">
          <a:solidFill>
            <a:schemeClr val="tx2"/>
          </a:solidFill>
          <a:latin typeface="+mj-lt"/>
          <a:ea typeface="+mj-ea"/>
          <a:cs typeface="+mj-cs"/>
        </a:defRPr>
      </a:lvl1pPr>
      <a:lvl2pPr algn="l" rtl="1" eaLnBrk="0" fontAlgn="base" hangingPunct="0">
        <a:spcBef>
          <a:spcPct val="0"/>
        </a:spcBef>
        <a:spcAft>
          <a:spcPct val="0"/>
        </a:spcAft>
        <a:defRPr sz="4200">
          <a:solidFill>
            <a:schemeClr val="tx2"/>
          </a:solidFill>
          <a:latin typeface="Times New Roman" pitchFamily="18" charset="0"/>
          <a:cs typeface="Arial" pitchFamily="34" charset="0"/>
        </a:defRPr>
      </a:lvl2pPr>
      <a:lvl3pPr algn="l" rtl="1" eaLnBrk="0" fontAlgn="base" hangingPunct="0">
        <a:spcBef>
          <a:spcPct val="0"/>
        </a:spcBef>
        <a:spcAft>
          <a:spcPct val="0"/>
        </a:spcAft>
        <a:defRPr sz="4200">
          <a:solidFill>
            <a:schemeClr val="tx2"/>
          </a:solidFill>
          <a:latin typeface="Times New Roman" pitchFamily="18" charset="0"/>
          <a:cs typeface="Arial" pitchFamily="34" charset="0"/>
        </a:defRPr>
      </a:lvl3pPr>
      <a:lvl4pPr algn="l" rtl="1" eaLnBrk="0" fontAlgn="base" hangingPunct="0">
        <a:spcBef>
          <a:spcPct val="0"/>
        </a:spcBef>
        <a:spcAft>
          <a:spcPct val="0"/>
        </a:spcAft>
        <a:defRPr sz="4200">
          <a:solidFill>
            <a:schemeClr val="tx2"/>
          </a:solidFill>
          <a:latin typeface="Times New Roman" pitchFamily="18" charset="0"/>
          <a:cs typeface="Arial" pitchFamily="34" charset="0"/>
        </a:defRPr>
      </a:lvl4pPr>
      <a:lvl5pPr algn="l" rtl="1" eaLnBrk="0" fontAlgn="base" hangingPunct="0">
        <a:spcBef>
          <a:spcPct val="0"/>
        </a:spcBef>
        <a:spcAft>
          <a:spcPct val="0"/>
        </a:spcAft>
        <a:defRPr sz="4200">
          <a:solidFill>
            <a:schemeClr val="tx2"/>
          </a:solidFill>
          <a:latin typeface="Times New Roman" pitchFamily="18" charset="0"/>
          <a:cs typeface="Arial" pitchFamily="34" charset="0"/>
        </a:defRPr>
      </a:lvl5pPr>
      <a:lvl6pPr marL="457200" algn="l" rtl="1" fontAlgn="base">
        <a:spcBef>
          <a:spcPct val="0"/>
        </a:spcBef>
        <a:spcAft>
          <a:spcPct val="0"/>
        </a:spcAft>
        <a:defRPr sz="4200">
          <a:solidFill>
            <a:schemeClr val="tx2"/>
          </a:solidFill>
          <a:latin typeface="Times New Roman" pitchFamily="18" charset="0"/>
          <a:cs typeface="Arial" pitchFamily="34" charset="0"/>
        </a:defRPr>
      </a:lvl6pPr>
      <a:lvl7pPr marL="914400" algn="l" rtl="1" fontAlgn="base">
        <a:spcBef>
          <a:spcPct val="0"/>
        </a:spcBef>
        <a:spcAft>
          <a:spcPct val="0"/>
        </a:spcAft>
        <a:defRPr sz="4200">
          <a:solidFill>
            <a:schemeClr val="tx2"/>
          </a:solidFill>
          <a:latin typeface="Times New Roman" pitchFamily="18" charset="0"/>
          <a:cs typeface="Arial" pitchFamily="34" charset="0"/>
        </a:defRPr>
      </a:lvl7pPr>
      <a:lvl8pPr marL="1371600" algn="l" rtl="1" fontAlgn="base">
        <a:spcBef>
          <a:spcPct val="0"/>
        </a:spcBef>
        <a:spcAft>
          <a:spcPct val="0"/>
        </a:spcAft>
        <a:defRPr sz="4200">
          <a:solidFill>
            <a:schemeClr val="tx2"/>
          </a:solidFill>
          <a:latin typeface="Times New Roman" pitchFamily="18" charset="0"/>
          <a:cs typeface="Arial" pitchFamily="34" charset="0"/>
        </a:defRPr>
      </a:lvl8pPr>
      <a:lvl9pPr marL="1828800" algn="l" rtl="1" fontAlgn="base">
        <a:spcBef>
          <a:spcPct val="0"/>
        </a:spcBef>
        <a:spcAft>
          <a:spcPct val="0"/>
        </a:spcAft>
        <a:defRPr sz="4200">
          <a:solidFill>
            <a:schemeClr val="tx2"/>
          </a:solidFill>
          <a:latin typeface="Times New Roman" pitchFamily="18" charset="0"/>
          <a:cs typeface="Arial" pitchFamily="34" charset="0"/>
        </a:defRPr>
      </a:lvl9pPr>
    </p:titleStyle>
    <p:bodyStyle>
      <a:lvl1pPr marL="342900" indent="-342900" algn="r" rtl="1"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r" rtl="1"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cs typeface="+mn-cs"/>
        </a:defRPr>
      </a:lvl2pPr>
      <a:lvl3pPr marL="1143000" indent="-228600" algn="r" rtl="1"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cs typeface="+mn-cs"/>
        </a:defRPr>
      </a:lvl3pPr>
      <a:lvl4pPr marL="16002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838200" y="0"/>
            <a:ext cx="7848600" cy="457200"/>
          </a:xfrm>
          <a:noFill/>
        </p:spPr>
        <p:txBody>
          <a:bodyPr/>
          <a:lstStyle/>
          <a:p>
            <a:pPr eaLnBrk="1" hangingPunct="1"/>
            <a:r>
              <a:rPr lang="en-US" dirty="0" smtClean="0"/>
              <a:t>Histology</a:t>
            </a:r>
          </a:p>
        </p:txBody>
      </p:sp>
      <p:sp>
        <p:nvSpPr>
          <p:cNvPr id="4" name="عنوان فرعي 3"/>
          <p:cNvSpPr>
            <a:spLocks noGrp="1"/>
          </p:cNvSpPr>
          <p:nvPr>
            <p:ph type="subTitle" idx="1"/>
          </p:nvPr>
        </p:nvSpPr>
        <p:spPr/>
        <p:txBody>
          <a:bodyPr/>
          <a:lstStyle/>
          <a:p>
            <a:r>
              <a:rPr lang="en-US" b="1" dirty="0" smtClean="0"/>
              <a:t>Male genital System</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a:xfrm>
            <a:off x="609600" y="1600200"/>
            <a:ext cx="8077200" cy="4530725"/>
          </a:xfrm>
        </p:spPr>
        <p:txBody>
          <a:bodyPr/>
          <a:lstStyle/>
          <a:p>
            <a:pPr algn="just" rtl="0"/>
            <a:r>
              <a:rPr lang="en-US" sz="2000" b="1" dirty="0" smtClean="0"/>
              <a:t>Spermatogenesis: </a:t>
            </a:r>
            <a:r>
              <a:rPr lang="en-US" sz="2000" dirty="0" smtClean="0"/>
              <a:t>the process by which stem cells develop into mature spermatozoa. There are three phases:  (1)  </a:t>
            </a:r>
            <a:r>
              <a:rPr lang="en-US" sz="2000" dirty="0" err="1" smtClean="0"/>
              <a:t>Spermatocytogenesis</a:t>
            </a:r>
            <a:r>
              <a:rPr lang="en-US" sz="2000" dirty="0" smtClean="0"/>
              <a:t> (Mitosis), (2) Meiosis, and (3) </a:t>
            </a:r>
            <a:r>
              <a:rPr lang="en-US" sz="2000" dirty="0" err="1" smtClean="0"/>
              <a:t>Spermiogenesis</a:t>
            </a:r>
            <a:r>
              <a:rPr lang="en-US" sz="2000" dirty="0" smtClean="0"/>
              <a:t>.</a:t>
            </a:r>
          </a:p>
          <a:p>
            <a:pPr algn="just" rtl="0"/>
            <a:endParaRPr lang="en-US" sz="2000" dirty="0" smtClean="0"/>
          </a:p>
          <a:p>
            <a:pPr marL="457200" indent="-457200" algn="just" rtl="0">
              <a:buAutoNum type="arabicPeriod"/>
            </a:pPr>
            <a:r>
              <a:rPr lang="en-US" sz="2000" b="1" i="1" dirty="0" err="1" smtClean="0"/>
              <a:t>Spermatocytogenesis</a:t>
            </a:r>
            <a:r>
              <a:rPr lang="en-US" sz="2000" b="1" i="1" dirty="0" smtClean="0"/>
              <a:t> (also called Mitosis)</a:t>
            </a:r>
            <a:r>
              <a:rPr lang="en-US" sz="2000" dirty="0" smtClean="0"/>
              <a:t>:</a:t>
            </a:r>
          </a:p>
          <a:p>
            <a:pPr marL="457200" indent="-457200" algn="just" rtl="0">
              <a:buNone/>
            </a:pPr>
            <a:r>
              <a:rPr lang="en-US" sz="2000" dirty="0" smtClean="0"/>
              <a:t>        Stem cells (</a:t>
            </a:r>
            <a:r>
              <a:rPr lang="en-US" sz="2000" b="1" dirty="0" smtClean="0"/>
              <a:t>Type A </a:t>
            </a:r>
            <a:r>
              <a:rPr lang="en-US" sz="2000" b="1" dirty="0" err="1" smtClean="0"/>
              <a:t>spermatogonia</a:t>
            </a:r>
            <a:r>
              <a:rPr lang="en-US" sz="2000" dirty="0" smtClean="0"/>
              <a:t>; singular = </a:t>
            </a:r>
            <a:r>
              <a:rPr lang="en-US" sz="2000" dirty="0" err="1" smtClean="0"/>
              <a:t>spermatogonium</a:t>
            </a:r>
            <a:r>
              <a:rPr lang="en-US" sz="2000" dirty="0" smtClean="0"/>
              <a:t>) divide </a:t>
            </a:r>
            <a:r>
              <a:rPr lang="en-US" sz="2000" dirty="0" err="1" smtClean="0"/>
              <a:t>mitotically</a:t>
            </a:r>
            <a:r>
              <a:rPr lang="en-US" sz="2000" dirty="0" smtClean="0"/>
              <a:t> to replace themselves and to produce cells that begin differentiation (</a:t>
            </a:r>
            <a:r>
              <a:rPr lang="en-US" sz="2000" b="1" dirty="0" smtClean="0"/>
              <a:t>Type B </a:t>
            </a:r>
            <a:r>
              <a:rPr lang="en-US" sz="2000" b="1" dirty="0" err="1" smtClean="0"/>
              <a:t>spermatogonia</a:t>
            </a:r>
            <a:r>
              <a:rPr lang="en-US" sz="2000" dirty="0" smtClean="0"/>
              <a:t>). </a:t>
            </a:r>
            <a:r>
              <a:rPr lang="en-US" sz="2000" dirty="0" err="1" smtClean="0"/>
              <a:t>Spermatogonia</a:t>
            </a:r>
            <a:r>
              <a:rPr lang="en-US" sz="2000" dirty="0" smtClean="0"/>
              <a:t> have spherical or oval nuclei, and rest on the basement membrane.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just" rtl="0"/>
            <a:r>
              <a:rPr lang="en-US" sz="2000" dirty="0" smtClean="0"/>
              <a:t>2. </a:t>
            </a:r>
            <a:r>
              <a:rPr lang="en-US" sz="2000" b="1" i="1" dirty="0" smtClean="0"/>
              <a:t>Meiosis</a:t>
            </a:r>
            <a:r>
              <a:rPr lang="en-US" sz="2000" i="1" dirty="0" smtClean="0"/>
              <a:t>: </a:t>
            </a:r>
            <a:r>
              <a:rPr lang="en-US" sz="2000" dirty="0" smtClean="0"/>
              <a:t>Cells in prophase of the first meiotic division are </a:t>
            </a:r>
            <a:r>
              <a:rPr lang="en-US" sz="2000" b="1" dirty="0" smtClean="0"/>
              <a:t>primary </a:t>
            </a:r>
            <a:r>
              <a:rPr lang="en-US" sz="2000" b="1" dirty="0" err="1" smtClean="0"/>
              <a:t>spermatocytes</a:t>
            </a:r>
            <a:r>
              <a:rPr lang="en-US" sz="2000" dirty="0" smtClean="0"/>
              <a:t>. They are characterized by highly condensed chromosomes giving the nucleus a coarse chromatin pattern and an intermediate position in the seminiferous epithelium. This is a long stage, so many primary </a:t>
            </a:r>
            <a:r>
              <a:rPr lang="en-US" sz="2000" dirty="0" err="1" smtClean="0"/>
              <a:t>spermatocytes</a:t>
            </a:r>
            <a:r>
              <a:rPr lang="en-US" sz="2000" dirty="0" smtClean="0"/>
              <a:t> can be seen. Primary </a:t>
            </a:r>
            <a:r>
              <a:rPr lang="en-US" sz="2000" dirty="0" err="1" smtClean="0"/>
              <a:t>spermatocytes</a:t>
            </a:r>
            <a:r>
              <a:rPr lang="en-US" sz="2000" dirty="0" smtClean="0"/>
              <a:t> go through the first meiotic division and become </a:t>
            </a:r>
            <a:r>
              <a:rPr lang="en-US" sz="2000" b="1" dirty="0" smtClean="0"/>
              <a:t>secondary </a:t>
            </a:r>
            <a:r>
              <a:rPr lang="en-US" sz="2000" b="1" dirty="0" err="1" smtClean="0"/>
              <a:t>spermatocytes</a:t>
            </a:r>
            <a:r>
              <a:rPr lang="en-US" sz="2000" b="1" dirty="0" smtClean="0"/>
              <a:t>. </a:t>
            </a:r>
            <a:r>
              <a:rPr lang="en-US" sz="2000" dirty="0" smtClean="0"/>
              <a:t>The cells quickly proceed through this stage and complete the second meiotic division. Because this stage is short there are few secondary </a:t>
            </a:r>
            <a:r>
              <a:rPr lang="en-US" sz="2000" dirty="0" err="1" smtClean="0"/>
              <a:t>spermatocytes</a:t>
            </a:r>
            <a:r>
              <a:rPr lang="en-US" sz="2000" dirty="0" smtClean="0"/>
              <a:t> to be seen in sections. Meiosis is the process by which the diploid number of chromosomes present in </a:t>
            </a:r>
            <a:r>
              <a:rPr lang="en-US" sz="2000" dirty="0" err="1" smtClean="0"/>
              <a:t>spermatogonia</a:t>
            </a:r>
            <a:r>
              <a:rPr lang="en-US" sz="2000" dirty="0" smtClean="0"/>
              <a:t> (the stem cells) is reduced to the haploid number present in mature spermatozoa.</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just" rtl="0"/>
            <a:r>
              <a:rPr lang="en-US" dirty="0" smtClean="0"/>
              <a:t>The products of the second meiotic division are called </a:t>
            </a:r>
            <a:r>
              <a:rPr lang="en-US" b="1" dirty="0" smtClean="0"/>
              <a:t>spermatids</a:t>
            </a:r>
            <a:r>
              <a:rPr lang="en-US" dirty="0" smtClean="0"/>
              <a:t>. They are spherical cells with </a:t>
            </a:r>
            <a:r>
              <a:rPr lang="en-US" dirty="0" err="1" smtClean="0"/>
              <a:t>interphase</a:t>
            </a:r>
            <a:r>
              <a:rPr lang="en-US" dirty="0" smtClean="0"/>
              <a:t> nuclei, positioned high in the epithelium. Since spermatids go through a metamorphosis into spermatozoa, they occur in early through late stages. All of these progeny cells remain attached to each other by </a:t>
            </a:r>
            <a:r>
              <a:rPr lang="en-US" dirty="0" err="1" smtClean="0"/>
              <a:t>cytoplasmic</a:t>
            </a:r>
            <a:r>
              <a:rPr lang="en-US" dirty="0" smtClean="0"/>
              <a:t> bridges. The bridges remain until sperm are fully differentiated.</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algn="just" rtl="0">
              <a:buNone/>
            </a:pPr>
            <a:r>
              <a:rPr lang="en-US" b="1" i="1" dirty="0" err="1" smtClean="0"/>
              <a:t>Spermiogenesis</a:t>
            </a:r>
            <a:r>
              <a:rPr lang="en-US" i="1" dirty="0" smtClean="0"/>
              <a:t>:</a:t>
            </a:r>
            <a:endParaRPr lang="en-US" dirty="0" smtClean="0"/>
          </a:p>
          <a:p>
            <a:pPr algn="just" rtl="0">
              <a:buNone/>
            </a:pPr>
            <a:r>
              <a:rPr lang="en-US" dirty="0" smtClean="0"/>
              <a:t>    This is the metamorphosis of spherical </a:t>
            </a:r>
            <a:r>
              <a:rPr lang="en-US" b="1" dirty="0" smtClean="0"/>
              <a:t>spermatids </a:t>
            </a:r>
            <a:r>
              <a:rPr lang="en-US" dirty="0" smtClean="0"/>
              <a:t>into elongated </a:t>
            </a:r>
            <a:r>
              <a:rPr lang="en-US" b="1" dirty="0" smtClean="0"/>
              <a:t>spermatozoa</a:t>
            </a:r>
            <a:r>
              <a:rPr lang="en-US" dirty="0" smtClean="0"/>
              <a:t>. No further mitosis or meiosis occurs. During </a:t>
            </a:r>
            <a:r>
              <a:rPr lang="en-US" dirty="0" err="1" smtClean="0"/>
              <a:t>spermiogenesis</a:t>
            </a:r>
            <a:r>
              <a:rPr lang="en-US" dirty="0" smtClean="0"/>
              <a:t>, the </a:t>
            </a:r>
            <a:r>
              <a:rPr lang="en-US" dirty="0" err="1" smtClean="0"/>
              <a:t>acrosome</a:t>
            </a:r>
            <a:r>
              <a:rPr lang="en-US" dirty="0" smtClean="0"/>
              <a:t> forms, the </a:t>
            </a:r>
            <a:r>
              <a:rPr lang="en-US" dirty="0" err="1" smtClean="0"/>
              <a:t>flagellar</a:t>
            </a:r>
            <a:r>
              <a:rPr lang="en-US" dirty="0" smtClean="0"/>
              <a:t> apparatus forms, and most excess cytoplasm (the residual body) is separated and left in the </a:t>
            </a:r>
            <a:r>
              <a:rPr lang="en-US" dirty="0" err="1" smtClean="0"/>
              <a:t>Sertoli</a:t>
            </a:r>
            <a:r>
              <a:rPr lang="en-US" dirty="0" smtClean="0"/>
              <a:t> cell.  Spermatozoa are released into the lumen of the seminiferous tubule. A small amount of excess cytoplasm (the </a:t>
            </a:r>
            <a:r>
              <a:rPr lang="en-US" dirty="0" err="1" smtClean="0"/>
              <a:t>cytoplasmic</a:t>
            </a:r>
            <a:r>
              <a:rPr lang="en-US" dirty="0" smtClean="0"/>
              <a:t> droplet) is shed later in the </a:t>
            </a:r>
            <a:r>
              <a:rPr lang="en-US" dirty="0" err="1" smtClean="0"/>
              <a:t>epididymis</a:t>
            </a:r>
            <a:r>
              <a:rPr lang="en-US" dirty="0" smtClean="0"/>
              <a:t>.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600" b="1" dirty="0" err="1" smtClean="0"/>
              <a:t>Sertoli</a:t>
            </a:r>
            <a:r>
              <a:rPr lang="en-US" sz="3600" b="1" dirty="0" smtClean="0"/>
              <a:t> cell and developing sperm cells</a:t>
            </a:r>
            <a:endParaRPr lang="en-US" sz="3600" dirty="0"/>
          </a:p>
        </p:txBody>
      </p:sp>
      <p:sp>
        <p:nvSpPr>
          <p:cNvPr id="3" name="عنصر نائب للمحتوى 2"/>
          <p:cNvSpPr>
            <a:spLocks noGrp="1"/>
          </p:cNvSpPr>
          <p:nvPr>
            <p:ph idx="1"/>
          </p:nvPr>
        </p:nvSpPr>
        <p:spPr/>
        <p:txBody>
          <a:bodyPr/>
          <a:lstStyle/>
          <a:p>
            <a:pPr algn="just" rtl="0"/>
            <a:r>
              <a:rPr lang="en-US" dirty="0" smtClean="0"/>
              <a:t>: </a:t>
            </a:r>
            <a:r>
              <a:rPr lang="en-US" sz="2000" dirty="0" smtClean="0"/>
              <a:t>An interaction</a:t>
            </a:r>
            <a:r>
              <a:rPr lang="en-US" sz="2000" b="1" dirty="0" smtClean="0"/>
              <a:t> </a:t>
            </a:r>
            <a:r>
              <a:rPr lang="en-US" sz="2000" dirty="0" smtClean="0"/>
              <a:t>at all stages of differentiation, the </a:t>
            </a:r>
            <a:r>
              <a:rPr lang="en-US" sz="2000" dirty="0" err="1" smtClean="0"/>
              <a:t>spermatogenic</a:t>
            </a:r>
            <a:r>
              <a:rPr lang="en-US" sz="2000" dirty="0" smtClean="0"/>
              <a:t> cells are enclose contact with </a:t>
            </a:r>
            <a:r>
              <a:rPr lang="en-US" sz="2000" dirty="0" err="1" smtClean="0"/>
              <a:t>Sertoli</a:t>
            </a:r>
            <a:r>
              <a:rPr lang="en-US" sz="2000" dirty="0" smtClean="0"/>
              <a:t> cells which are thought to provide structural and metabolic support to the developing sperm cells. A single </a:t>
            </a:r>
            <a:r>
              <a:rPr lang="en-US" sz="2000" dirty="0" err="1" smtClean="0"/>
              <a:t>Sertoli</a:t>
            </a:r>
            <a:r>
              <a:rPr lang="en-US" sz="2000" dirty="0" smtClean="0"/>
              <a:t> cell extends from the basement membrane to the lumen of the seminiferous tubule although its cytoplasm is difficult to distinguish at the light microscopic level. They are characterized by the presence of a vesicular, oval, basally positioned nucleus which contains a prominent nucleolus. The nuclear envelope often contains a definite fold. </a:t>
            </a:r>
            <a:r>
              <a:rPr lang="en-US" sz="2000" dirty="0" err="1" smtClean="0"/>
              <a:t>Sertoli</a:t>
            </a:r>
            <a:r>
              <a:rPr lang="en-US" sz="2000" dirty="0" smtClean="0"/>
              <a:t> cells are endocrine cells - they secrete the polypeptide hormone, </a:t>
            </a:r>
            <a:r>
              <a:rPr lang="en-US" sz="2000" dirty="0" err="1" smtClean="0"/>
              <a:t>inhibin</a:t>
            </a:r>
            <a:r>
              <a:rPr lang="en-US" sz="2000" dirty="0" smtClean="0"/>
              <a:t>. </a:t>
            </a:r>
            <a:r>
              <a:rPr lang="en-US" sz="2000" dirty="0" err="1" smtClean="0"/>
              <a:t>Inhibin</a:t>
            </a:r>
            <a:r>
              <a:rPr lang="en-US" sz="2000" dirty="0" smtClean="0"/>
              <a:t> acts at the level of the pituitary to reduce the secretion of follicle stimulating hormone (FSH). </a:t>
            </a:r>
          </a:p>
          <a:p>
            <a:pPr algn="just" rtl="0"/>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Blood-testis barrier</a:t>
            </a:r>
            <a:r>
              <a:rPr lang="en-US" dirty="0" smtClean="0"/>
              <a:t>.</a:t>
            </a:r>
            <a:endParaRPr lang="en-US" dirty="0"/>
          </a:p>
        </p:txBody>
      </p:sp>
      <p:sp>
        <p:nvSpPr>
          <p:cNvPr id="3" name="عنصر نائب للمحتوى 2"/>
          <p:cNvSpPr>
            <a:spLocks noGrp="1"/>
          </p:cNvSpPr>
          <p:nvPr>
            <p:ph idx="1"/>
          </p:nvPr>
        </p:nvSpPr>
        <p:spPr/>
        <p:txBody>
          <a:bodyPr/>
          <a:lstStyle/>
          <a:p>
            <a:pPr algn="just" rtl="0"/>
            <a:r>
              <a:rPr lang="en-US" sz="2000" dirty="0" smtClean="0"/>
              <a:t>Large molecules cannot pass from the blood into the lumen of a seminiferous tubule due to the presence of tight junctions between adjacent </a:t>
            </a:r>
            <a:r>
              <a:rPr lang="en-US" sz="2000" dirty="0" err="1" smtClean="0"/>
              <a:t>Sertoli</a:t>
            </a:r>
            <a:r>
              <a:rPr lang="en-US" sz="2000" dirty="0" smtClean="0"/>
              <a:t> cells. The </a:t>
            </a:r>
            <a:r>
              <a:rPr lang="en-US" sz="2000" dirty="0" err="1" smtClean="0"/>
              <a:t>spermatogonia</a:t>
            </a:r>
            <a:r>
              <a:rPr lang="en-US" sz="2000" dirty="0" smtClean="0"/>
              <a:t> are in the basal compartment and the more mature forms such as primary and secondary </a:t>
            </a:r>
            <a:r>
              <a:rPr lang="en-US" sz="2000" dirty="0" err="1" smtClean="0"/>
              <a:t>spermatocytes</a:t>
            </a:r>
            <a:r>
              <a:rPr lang="en-US" sz="2000" dirty="0" smtClean="0"/>
              <a:t> and spermatids are in the luminal compartment. The function of the blood-testis barrier may be to prevent an auto-immune reaction with sperm; therefore, a male animal is capable of making antibodies against his own sperm. Injection of sperm antigens causes inflammation of the testis and reduced fertility. Thus, the blood-testis barrier may reduce the ability of sperm proteins to induce an immune response.</a:t>
            </a:r>
          </a:p>
          <a:p>
            <a:pPr algn="just" rtl="0"/>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The Duct System</a:t>
            </a:r>
            <a:r>
              <a:rPr lang="en-US" dirty="0" smtClean="0"/>
              <a:t/>
            </a:r>
            <a:br>
              <a:rPr lang="en-US" dirty="0" smtClean="0"/>
            </a:br>
            <a:endParaRPr lang="en-US" dirty="0"/>
          </a:p>
        </p:txBody>
      </p:sp>
      <p:sp>
        <p:nvSpPr>
          <p:cNvPr id="3" name="عنصر نائب للمحتوى 2"/>
          <p:cNvSpPr>
            <a:spLocks noGrp="1"/>
          </p:cNvSpPr>
          <p:nvPr>
            <p:ph idx="1"/>
          </p:nvPr>
        </p:nvSpPr>
        <p:spPr/>
        <p:txBody>
          <a:bodyPr/>
          <a:lstStyle/>
          <a:p>
            <a:pPr algn="just" rtl="0"/>
            <a:r>
              <a:rPr lang="en-US" sz="2000" dirty="0" smtClean="0"/>
              <a:t>After production in the testes, spermatozoa pass through a series of ducts in their journey out of the male system.</a:t>
            </a:r>
          </a:p>
          <a:p>
            <a:pPr algn="just" rtl="0"/>
            <a:r>
              <a:rPr lang="en-US" b="1" dirty="0" err="1" smtClean="0"/>
              <a:t>Tubuli</a:t>
            </a:r>
            <a:r>
              <a:rPr lang="en-US" b="1" dirty="0" smtClean="0"/>
              <a:t> </a:t>
            </a:r>
            <a:r>
              <a:rPr lang="en-US" b="1" dirty="0" err="1" smtClean="0"/>
              <a:t>recti</a:t>
            </a:r>
            <a:r>
              <a:rPr lang="en-US" b="1" dirty="0" smtClean="0"/>
              <a:t>, </a:t>
            </a:r>
            <a:r>
              <a:rPr lang="en-US" b="1" dirty="0" err="1" smtClean="0"/>
              <a:t>Rete</a:t>
            </a:r>
            <a:r>
              <a:rPr lang="en-US" b="1" dirty="0" smtClean="0"/>
              <a:t> Testis, Efferent </a:t>
            </a:r>
            <a:r>
              <a:rPr lang="en-US" b="1" dirty="0" err="1" smtClean="0"/>
              <a:t>ductules</a:t>
            </a:r>
            <a:endParaRPr lang="en-US" dirty="0" smtClean="0"/>
          </a:p>
          <a:p>
            <a:pPr algn="just" rtl="0">
              <a:buNone/>
            </a:pPr>
            <a:r>
              <a:rPr lang="en-US" dirty="0" smtClean="0"/>
              <a:t>    </a:t>
            </a:r>
            <a:r>
              <a:rPr lang="en-US" sz="2400" dirty="0" smtClean="0"/>
              <a:t>The genital ducts are tubular organs in which the lamina </a:t>
            </a:r>
            <a:r>
              <a:rPr lang="en-US" sz="2400" dirty="0" err="1" smtClean="0"/>
              <a:t>epithelialis</a:t>
            </a:r>
            <a:r>
              <a:rPr lang="en-US" sz="2400" dirty="0" smtClean="0"/>
              <a:t> varies from the stratified epithelium in the testes to a transitional epithelium in the urethra. In the terminal part of the seminiferous tubules, the epithelium contains only </a:t>
            </a:r>
            <a:r>
              <a:rPr lang="en-US" sz="2400" dirty="0" err="1" smtClean="0"/>
              <a:t>Sertoli</a:t>
            </a:r>
            <a:r>
              <a:rPr lang="en-US" sz="2400" dirty="0" smtClean="0"/>
              <a:t> cells which gradually blends with the squamous, </a:t>
            </a:r>
            <a:r>
              <a:rPr lang="en-US" sz="2400" dirty="0" err="1" smtClean="0"/>
              <a:t>cuboidal</a:t>
            </a:r>
            <a:r>
              <a:rPr lang="en-US" sz="2400" dirty="0" smtClean="0"/>
              <a:t> or columnar epithelium (species variation) of the </a:t>
            </a:r>
            <a:r>
              <a:rPr lang="en-US" sz="2400" b="1" dirty="0" err="1" smtClean="0"/>
              <a:t>tubuli</a:t>
            </a:r>
            <a:r>
              <a:rPr lang="en-US" sz="2400" b="1" dirty="0" smtClean="0"/>
              <a:t> </a:t>
            </a:r>
            <a:r>
              <a:rPr lang="en-US" sz="2400" b="1" dirty="0" err="1" smtClean="0"/>
              <a:t>recti</a:t>
            </a:r>
            <a:r>
              <a:rPr lang="en-US" sz="2400" b="1" dirty="0" smtClean="0"/>
              <a:t> </a:t>
            </a:r>
            <a:r>
              <a:rPr lang="en-US" sz="2400" dirty="0" smtClean="0"/>
              <a:t>and the </a:t>
            </a:r>
            <a:r>
              <a:rPr lang="en-US" sz="2400" b="1" dirty="0" err="1" smtClean="0"/>
              <a:t>rete</a:t>
            </a:r>
            <a:r>
              <a:rPr lang="en-US" sz="2400" b="1" dirty="0" smtClean="0"/>
              <a:t> testis</a:t>
            </a:r>
            <a:r>
              <a:rPr lang="en-US" sz="2400" dirty="0" smtClean="0"/>
              <a:t>. These epithelial cells may actually represent a continuation of the </a:t>
            </a:r>
            <a:r>
              <a:rPr lang="en-US" sz="2400" dirty="0" err="1" smtClean="0"/>
              <a:t>Sertoli</a:t>
            </a:r>
            <a:r>
              <a:rPr lang="en-US" sz="2400" dirty="0" smtClean="0"/>
              <a:t> cells which line the seminiferous tubules.</a:t>
            </a:r>
          </a:p>
          <a:p>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smtClean="0"/>
              <a:t>Epididymis</a:t>
            </a:r>
            <a:r>
              <a:rPr lang="en-US" dirty="0" smtClean="0"/>
              <a:t/>
            </a:r>
            <a:br>
              <a:rPr lang="en-US" dirty="0" smtClean="0"/>
            </a:br>
            <a:endParaRPr lang="en-US" dirty="0"/>
          </a:p>
        </p:txBody>
      </p:sp>
      <p:sp>
        <p:nvSpPr>
          <p:cNvPr id="3" name="عنصر نائب للمحتوى 2"/>
          <p:cNvSpPr>
            <a:spLocks noGrp="1"/>
          </p:cNvSpPr>
          <p:nvPr>
            <p:ph idx="1"/>
          </p:nvPr>
        </p:nvSpPr>
        <p:spPr/>
        <p:txBody>
          <a:bodyPr/>
          <a:lstStyle/>
          <a:p>
            <a:pPr algn="just" rtl="0"/>
            <a:r>
              <a:rPr lang="en-US" dirty="0" smtClean="0"/>
              <a:t>The </a:t>
            </a:r>
            <a:r>
              <a:rPr lang="en-US" b="1" dirty="0" err="1" smtClean="0"/>
              <a:t>ductus</a:t>
            </a:r>
            <a:r>
              <a:rPr lang="en-US" b="1" dirty="0" smtClean="0"/>
              <a:t> </a:t>
            </a:r>
            <a:r>
              <a:rPr lang="en-US" b="1" dirty="0" err="1" smtClean="0"/>
              <a:t>epididymis</a:t>
            </a:r>
            <a:r>
              <a:rPr lang="en-US" b="1" dirty="0" smtClean="0"/>
              <a:t> </a:t>
            </a:r>
            <a:r>
              <a:rPr lang="en-US" dirty="0" smtClean="0"/>
              <a:t>is lined with a </a:t>
            </a:r>
            <a:r>
              <a:rPr lang="en-US" dirty="0" err="1" smtClean="0"/>
              <a:t>pseudostratified</a:t>
            </a:r>
            <a:r>
              <a:rPr lang="en-US" dirty="0" smtClean="0"/>
              <a:t> </a:t>
            </a:r>
            <a:r>
              <a:rPr lang="en-US" dirty="0" err="1" smtClean="0"/>
              <a:t>stereociliated</a:t>
            </a:r>
            <a:r>
              <a:rPr lang="en-US" dirty="0" smtClean="0"/>
              <a:t> columnar epithelium.  </a:t>
            </a:r>
            <a:r>
              <a:rPr lang="en-US" dirty="0" err="1" smtClean="0"/>
              <a:t>Stereocilia</a:t>
            </a:r>
            <a:r>
              <a:rPr lang="en-US" dirty="0" smtClean="0"/>
              <a:t> are actually </a:t>
            </a:r>
            <a:r>
              <a:rPr lang="en-US" dirty="0" err="1" smtClean="0"/>
              <a:t>nonmotile</a:t>
            </a:r>
            <a:r>
              <a:rPr lang="en-US" dirty="0" smtClean="0"/>
              <a:t>, long </a:t>
            </a:r>
            <a:r>
              <a:rPr lang="en-US" dirty="0" err="1" smtClean="0"/>
              <a:t>microvilli</a:t>
            </a:r>
            <a:r>
              <a:rPr lang="en-US" dirty="0" smtClean="0"/>
              <a:t> which serve to increase the absorptive and/or </a:t>
            </a:r>
            <a:r>
              <a:rPr lang="en-US" dirty="0" err="1" smtClean="0"/>
              <a:t>secretory</a:t>
            </a:r>
            <a:r>
              <a:rPr lang="en-US" dirty="0" smtClean="0"/>
              <a:t> surface of this epithelium. Which is associated with the connective tissue and muscle, the </a:t>
            </a:r>
            <a:r>
              <a:rPr lang="en-US" dirty="0" err="1" smtClean="0"/>
              <a:t>ductus</a:t>
            </a:r>
            <a:r>
              <a:rPr lang="en-US" dirty="0" smtClean="0"/>
              <a:t> </a:t>
            </a:r>
            <a:r>
              <a:rPr lang="en-US" dirty="0" err="1" smtClean="0"/>
              <a:t>epididymis</a:t>
            </a:r>
            <a:r>
              <a:rPr lang="en-US" dirty="0" smtClean="0"/>
              <a:t> coils to form the head, body and tail of the </a:t>
            </a:r>
            <a:r>
              <a:rPr lang="en-US" dirty="0" err="1" smtClean="0"/>
              <a:t>epididymis</a:t>
            </a:r>
            <a:r>
              <a:rPr lang="en-US" dirty="0" smtClean="0"/>
              <a:t> which then continues into the </a:t>
            </a:r>
            <a:r>
              <a:rPr lang="en-US" dirty="0" err="1" smtClean="0"/>
              <a:t>ductus</a:t>
            </a:r>
            <a:r>
              <a:rPr lang="en-US" dirty="0" smtClean="0"/>
              <a:t> deferens. Spermatozoa are stored within the </a:t>
            </a:r>
            <a:r>
              <a:rPr lang="en-US" dirty="0" err="1" smtClean="0"/>
              <a:t>epididymis</a:t>
            </a:r>
            <a:r>
              <a:rPr lang="en-US" dirty="0" smtClean="0"/>
              <a:t> while they undergo maturation to become mature sperm.</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err="1" smtClean="0"/>
              <a:t>Ductus</a:t>
            </a:r>
            <a:r>
              <a:rPr lang="en-US" b="1" dirty="0" smtClean="0"/>
              <a:t> Deferens</a:t>
            </a:r>
            <a:r>
              <a:rPr lang="en-US" dirty="0" smtClean="0"/>
              <a:t/>
            </a:r>
            <a:br>
              <a:rPr lang="en-US" dirty="0" smtClean="0"/>
            </a:br>
            <a:endParaRPr lang="en-US" dirty="0"/>
          </a:p>
        </p:txBody>
      </p:sp>
      <p:sp>
        <p:nvSpPr>
          <p:cNvPr id="3" name="عنصر نائب للمحتوى 2"/>
          <p:cNvSpPr>
            <a:spLocks noGrp="1"/>
          </p:cNvSpPr>
          <p:nvPr>
            <p:ph idx="1"/>
          </p:nvPr>
        </p:nvSpPr>
        <p:spPr/>
        <p:txBody>
          <a:bodyPr/>
          <a:lstStyle/>
          <a:p>
            <a:pPr algn="just" rtl="0"/>
            <a:r>
              <a:rPr lang="en-US" dirty="0" smtClean="0"/>
              <a:t>The </a:t>
            </a:r>
            <a:r>
              <a:rPr lang="en-US" dirty="0" err="1" smtClean="0"/>
              <a:t>ductus</a:t>
            </a:r>
            <a:r>
              <a:rPr lang="en-US" dirty="0" smtClean="0"/>
              <a:t> </a:t>
            </a:r>
            <a:r>
              <a:rPr lang="en-US" dirty="0" err="1" smtClean="0"/>
              <a:t>epididymis</a:t>
            </a:r>
            <a:r>
              <a:rPr lang="en-US" dirty="0" smtClean="0"/>
              <a:t> continues as the </a:t>
            </a:r>
            <a:r>
              <a:rPr lang="en-US" b="1" dirty="0" err="1" smtClean="0"/>
              <a:t>ductus</a:t>
            </a:r>
            <a:r>
              <a:rPr lang="en-US" b="1" dirty="0" smtClean="0"/>
              <a:t> deferens </a:t>
            </a:r>
            <a:r>
              <a:rPr lang="en-US" dirty="0" smtClean="0"/>
              <a:t>which is also lined by a </a:t>
            </a:r>
            <a:r>
              <a:rPr lang="en-US" dirty="0" err="1" smtClean="0"/>
              <a:t>pseudostratified</a:t>
            </a:r>
            <a:r>
              <a:rPr lang="en-US" dirty="0" smtClean="0"/>
              <a:t> columnar epithelium. However, the lamina propria and </a:t>
            </a:r>
            <a:r>
              <a:rPr lang="en-US" dirty="0" err="1" smtClean="0"/>
              <a:t>submucosa</a:t>
            </a:r>
            <a:r>
              <a:rPr lang="en-US" dirty="0" smtClean="0"/>
              <a:t> of the </a:t>
            </a:r>
            <a:r>
              <a:rPr lang="en-US" dirty="0" err="1" smtClean="0"/>
              <a:t>ductus</a:t>
            </a:r>
            <a:r>
              <a:rPr lang="en-US" dirty="0" smtClean="0"/>
              <a:t> deferens is areolar loose connective tissue, and the tunica </a:t>
            </a:r>
            <a:r>
              <a:rPr lang="en-US" dirty="0" err="1" smtClean="0"/>
              <a:t>muscularis</a:t>
            </a:r>
            <a:r>
              <a:rPr lang="en-US" dirty="0" smtClean="0"/>
              <a:t> is very thick and contains two layers of smooth muscle. The tunica </a:t>
            </a:r>
            <a:r>
              <a:rPr lang="en-US" dirty="0" err="1" smtClean="0"/>
              <a:t>serosa</a:t>
            </a:r>
            <a:r>
              <a:rPr lang="en-US" dirty="0" smtClean="0"/>
              <a:t> is present and typical.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Urethra</a:t>
            </a:r>
            <a:r>
              <a:rPr lang="en-US" dirty="0" smtClean="0"/>
              <a:t/>
            </a:r>
            <a:br>
              <a:rPr lang="en-US" dirty="0" smtClean="0"/>
            </a:br>
            <a:endParaRPr lang="en-US" dirty="0"/>
          </a:p>
        </p:txBody>
      </p:sp>
      <p:sp>
        <p:nvSpPr>
          <p:cNvPr id="3" name="عنصر نائب للمحتوى 2"/>
          <p:cNvSpPr>
            <a:spLocks noGrp="1"/>
          </p:cNvSpPr>
          <p:nvPr>
            <p:ph idx="1"/>
          </p:nvPr>
        </p:nvSpPr>
        <p:spPr/>
        <p:txBody>
          <a:bodyPr/>
          <a:lstStyle/>
          <a:p>
            <a:pPr algn="just" rtl="0"/>
            <a:r>
              <a:rPr lang="en-US" dirty="0" smtClean="0"/>
              <a:t>The male </a:t>
            </a:r>
            <a:r>
              <a:rPr lang="en-US" b="1" dirty="0" smtClean="0"/>
              <a:t>urethra </a:t>
            </a:r>
            <a:r>
              <a:rPr lang="en-US" dirty="0" smtClean="0"/>
              <a:t>consists of two portions; the pelvic urethra and the penile urethra. Both portions are lined with transitional epithelium, both contain erectile tissue, and both contain branched tubular mucous glands, the urethral glands.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pic>
        <p:nvPicPr>
          <p:cNvPr id="3" name="Content Placeholder 2"/>
          <p:cNvPicPr>
            <a:picLocks noGrp="1" noChangeAspect="1" noChangeArrowheads="1"/>
          </p:cNvPicPr>
          <p:nvPr>
            <p:ph idx="1"/>
          </p:nvPr>
        </p:nvPicPr>
        <p:blipFill>
          <a:blip r:embed="rId2" cstate="print"/>
          <a:srcRect/>
          <a:stretch>
            <a:fillRect/>
          </a:stretch>
        </p:blipFill>
        <p:spPr bwMode="auto">
          <a:xfrm>
            <a:off x="901460" y="0"/>
            <a:ext cx="5118340" cy="678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Accessory Glands</a:t>
            </a:r>
            <a:r>
              <a:rPr lang="en-US" dirty="0" smtClean="0"/>
              <a:t/>
            </a:r>
            <a:br>
              <a:rPr lang="en-US" dirty="0" smtClean="0"/>
            </a:br>
            <a:endParaRPr lang="en-US" dirty="0"/>
          </a:p>
        </p:txBody>
      </p:sp>
      <p:sp>
        <p:nvSpPr>
          <p:cNvPr id="3" name="عنصر نائب للمحتوى 2"/>
          <p:cNvSpPr>
            <a:spLocks noGrp="1"/>
          </p:cNvSpPr>
          <p:nvPr>
            <p:ph idx="1"/>
          </p:nvPr>
        </p:nvSpPr>
        <p:spPr/>
        <p:txBody>
          <a:bodyPr/>
          <a:lstStyle/>
          <a:p>
            <a:pPr algn="just" rtl="0"/>
            <a:r>
              <a:rPr lang="en-US" sz="2400" b="1" dirty="0" err="1" smtClean="0"/>
              <a:t>Ampullary</a:t>
            </a:r>
            <a:r>
              <a:rPr lang="en-US" sz="2400" b="1" dirty="0" smtClean="0"/>
              <a:t>, vesicular, prostate, </a:t>
            </a:r>
            <a:r>
              <a:rPr lang="en-US" sz="2400" b="1" dirty="0" err="1" smtClean="0"/>
              <a:t>bulbourethral</a:t>
            </a:r>
            <a:r>
              <a:rPr lang="en-US" sz="2400" b="1" dirty="0" smtClean="0"/>
              <a:t>, and urethral glands</a:t>
            </a:r>
            <a:endParaRPr lang="en-US" sz="2400" dirty="0" smtClean="0"/>
          </a:p>
          <a:p>
            <a:pPr algn="just" rtl="0"/>
            <a:r>
              <a:rPr lang="en-US" sz="2400" dirty="0" smtClean="0"/>
              <a:t>The products of these glands serve to nourish and activate the spermatozoa, to clear the urethral tract prior to ejaculation, serve as the vehicle of transport of the spermatozoa in the female tract,  and to plug the female tract after placement of spermatozoa to help ensure fertilization.  Although the glands are usually described as being branched tubular or branched </a:t>
            </a:r>
            <a:r>
              <a:rPr lang="en-US" sz="2400" dirty="0" err="1" smtClean="0"/>
              <a:t>tubuloalveolar</a:t>
            </a:r>
            <a:r>
              <a:rPr lang="en-US" sz="2400" dirty="0" smtClean="0"/>
              <a:t>, they vary in their organization and in their distribution in different species.</a:t>
            </a:r>
          </a:p>
          <a:p>
            <a:pPr algn="just"/>
            <a:endParaRPr lang="en-US" sz="2400" dirty="0"/>
          </a:p>
        </p:txBody>
      </p:sp>
    </p:spTree>
    <p:extLst>
      <p:ext uri="{BB962C8B-B14F-4D97-AF65-F5344CB8AC3E}">
        <p14:creationId xmlns:p14="http://schemas.microsoft.com/office/powerpoint/2010/main" val="593323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Accessory sex glands</a:t>
            </a:r>
            <a:endParaRPr lang="en-US" dirty="0"/>
          </a:p>
        </p:txBody>
      </p:sp>
      <p:sp>
        <p:nvSpPr>
          <p:cNvPr id="3" name="عنصر نائب للمحتوى 2"/>
          <p:cNvSpPr>
            <a:spLocks noGrp="1"/>
          </p:cNvSpPr>
          <p:nvPr>
            <p:ph idx="1"/>
          </p:nvPr>
        </p:nvSpPr>
        <p:spPr/>
        <p:txBody>
          <a:bodyPr/>
          <a:lstStyle/>
          <a:p>
            <a:pPr algn="just" rtl="0"/>
            <a:r>
              <a:rPr lang="en-US" sz="2400" b="1" dirty="0" err="1" smtClean="0"/>
              <a:t>Ampullary</a:t>
            </a:r>
            <a:r>
              <a:rPr lang="en-US" sz="2400" b="1" dirty="0" smtClean="0"/>
              <a:t> Glands: </a:t>
            </a:r>
            <a:r>
              <a:rPr lang="en-US" sz="2400" dirty="0" smtClean="0"/>
              <a:t>This branched tubular gland lined by simple columnar epithelium is an enlargement of the </a:t>
            </a:r>
            <a:r>
              <a:rPr lang="en-US" sz="2400" dirty="0" err="1" smtClean="0"/>
              <a:t>ductus</a:t>
            </a:r>
            <a:r>
              <a:rPr lang="en-US" sz="2400" dirty="0" smtClean="0"/>
              <a:t> deferens in its terminal portion. This is a typical tubular gland in ruminants, horses and dogs;  absent in the cat and poorly developed in boars. The function of the white serous secretion is not known.</a:t>
            </a:r>
          </a:p>
          <a:p>
            <a:pPr algn="just" rtl="0"/>
            <a:r>
              <a:rPr lang="en-US" sz="2400" b="1" dirty="0" smtClean="0"/>
              <a:t>Vesicular Glands: </a:t>
            </a:r>
            <a:r>
              <a:rPr lang="en-US" sz="2400" dirty="0" smtClean="0"/>
              <a:t>The secretary end pieces of this gland are lined with simple columnar epithelium; the main ducts are lined with stratified columnar epithelium. These glands do not occur in carnivores, but are present in some form in horses, ruminants and swine. Seminal fluid and the product of this gland, serves as a vehicle for the transport of spermatozoa.</a:t>
            </a:r>
          </a:p>
          <a:p>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Prostate gland</a:t>
            </a:r>
            <a:r>
              <a:rPr lang="en-US" dirty="0" smtClean="0"/>
              <a:t>:</a:t>
            </a:r>
            <a:endParaRPr lang="en-US" dirty="0"/>
          </a:p>
        </p:txBody>
      </p:sp>
      <p:sp>
        <p:nvSpPr>
          <p:cNvPr id="3" name="عنصر نائب للمحتوى 2"/>
          <p:cNvSpPr>
            <a:spLocks noGrp="1"/>
          </p:cNvSpPr>
          <p:nvPr>
            <p:ph idx="1"/>
          </p:nvPr>
        </p:nvSpPr>
        <p:spPr/>
        <p:txBody>
          <a:bodyPr/>
          <a:lstStyle/>
          <a:p>
            <a:pPr algn="just" rtl="0"/>
            <a:r>
              <a:rPr lang="en-US" sz="2400" dirty="0" smtClean="0"/>
              <a:t>Grossly the prostate gland can be divided into two parts: the body and the disseminate part. Low </a:t>
            </a:r>
            <a:r>
              <a:rPr lang="en-US" sz="2400" dirty="0" err="1" smtClean="0"/>
              <a:t>cuboidal</a:t>
            </a:r>
            <a:r>
              <a:rPr lang="en-US" sz="2400" dirty="0" smtClean="0"/>
              <a:t> to low columnar epithelium provides the lining for this compound, </a:t>
            </a:r>
            <a:r>
              <a:rPr lang="en-US" sz="2400" dirty="0" err="1" smtClean="0"/>
              <a:t>tubuloalveolar</a:t>
            </a:r>
            <a:r>
              <a:rPr lang="en-US" sz="2400" dirty="0" smtClean="0"/>
              <a:t> gland which consists primarily of serous </a:t>
            </a:r>
            <a:r>
              <a:rPr lang="en-US" sz="2400" dirty="0" err="1" smtClean="0"/>
              <a:t>secretory</a:t>
            </a:r>
            <a:r>
              <a:rPr lang="en-US" sz="2400" dirty="0" smtClean="0"/>
              <a:t> end pieces. The secretion of this gland is more serous in dogs and more mucous in bulls. It serves to promote the movement of spermatozoa and to form a vaginal plug. Additionally, in bulls, the secretion contains high amounts of fructose and citric acid. Concretions may be present in the secretory end pieces as well as parts of the duct system.</a:t>
            </a:r>
          </a:p>
          <a:p>
            <a:pPr algn="just" rtl="0"/>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Bulbourethral Glands</a:t>
            </a:r>
            <a:r>
              <a:rPr lang="en-US" dirty="0" smtClean="0"/>
              <a:t/>
            </a:r>
            <a:br>
              <a:rPr lang="en-US" dirty="0" smtClean="0"/>
            </a:br>
            <a:endParaRPr lang="en-US" dirty="0"/>
          </a:p>
        </p:txBody>
      </p:sp>
      <p:sp>
        <p:nvSpPr>
          <p:cNvPr id="3" name="عنصر نائب للمحتوى 2"/>
          <p:cNvSpPr>
            <a:spLocks noGrp="1"/>
          </p:cNvSpPr>
          <p:nvPr>
            <p:ph idx="1"/>
          </p:nvPr>
        </p:nvSpPr>
        <p:spPr/>
        <p:txBody>
          <a:bodyPr/>
          <a:lstStyle/>
          <a:p>
            <a:pPr algn="just" rtl="0"/>
            <a:r>
              <a:rPr lang="en-US" sz="2000" dirty="0" smtClean="0"/>
              <a:t>The lining of these paired, compound, </a:t>
            </a:r>
            <a:r>
              <a:rPr lang="en-US" sz="2000" dirty="0" err="1" smtClean="0"/>
              <a:t>tubuloalveloar</a:t>
            </a:r>
            <a:r>
              <a:rPr lang="en-US" sz="2000" dirty="0" smtClean="0"/>
              <a:t> glands is simple columnar epithelium. A capsule of dense connective tissue contains some smooth muscle as well as skeletal muscle of the </a:t>
            </a:r>
            <a:r>
              <a:rPr lang="en-US" sz="2000" dirty="0" err="1" smtClean="0"/>
              <a:t>bulbocavernous</a:t>
            </a:r>
            <a:r>
              <a:rPr lang="en-US" sz="2000" dirty="0" smtClean="0"/>
              <a:t> and urethral muscles. All domestic species have these glands except the dog, and their mucous secretion serves to clear the urethra of urine and to lubricate it and the vagina.  The product may also serve as an energy source for the spermatozoa.</a:t>
            </a:r>
          </a:p>
          <a:p>
            <a:pPr algn="just" rtl="0"/>
            <a:endParaRPr lang="en-US" sz="2000" dirty="0" smtClean="0"/>
          </a:p>
          <a:p>
            <a:pPr algn="just" rtl="0"/>
            <a:r>
              <a:rPr lang="en-US" sz="2000" b="1" dirty="0" smtClean="0"/>
              <a:t>Urethral Glands</a:t>
            </a:r>
            <a:endParaRPr lang="en-US" sz="2000" dirty="0" smtClean="0"/>
          </a:p>
          <a:p>
            <a:pPr algn="just" rtl="0">
              <a:buNone/>
            </a:pPr>
            <a:r>
              <a:rPr lang="en-US" sz="2000" dirty="0" smtClean="0"/>
              <a:t>     In some species, branched tubular mucous glands are found along the length of the urethra, especially dorsal to the lumen of the urethra. The exact function of their product is not clear.</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Penis: the </a:t>
            </a:r>
            <a:r>
              <a:rPr lang="en-US" b="1" dirty="0" err="1" smtClean="0"/>
              <a:t>copulatory</a:t>
            </a:r>
            <a:r>
              <a:rPr lang="en-US" b="1" dirty="0" smtClean="0"/>
              <a:t> organ</a:t>
            </a:r>
            <a:br>
              <a:rPr lang="en-US" b="1" dirty="0" smtClean="0"/>
            </a:br>
            <a:endParaRPr lang="en-US" dirty="0"/>
          </a:p>
        </p:txBody>
      </p:sp>
      <p:sp>
        <p:nvSpPr>
          <p:cNvPr id="3" name="عنصر نائب للمحتوى 2"/>
          <p:cNvSpPr>
            <a:spLocks noGrp="1"/>
          </p:cNvSpPr>
          <p:nvPr>
            <p:ph idx="1"/>
          </p:nvPr>
        </p:nvSpPr>
        <p:spPr/>
        <p:txBody>
          <a:bodyPr/>
          <a:lstStyle/>
          <a:p>
            <a:pPr algn="just" rtl="0">
              <a:buNone/>
            </a:pPr>
            <a:r>
              <a:rPr lang="en-US" dirty="0" smtClean="0"/>
              <a:t>The penis provides an outlet for both urine and the </a:t>
            </a:r>
            <a:r>
              <a:rPr lang="en-US" dirty="0" err="1" smtClean="0"/>
              <a:t>copulatory</a:t>
            </a:r>
            <a:r>
              <a:rPr lang="en-US" dirty="0" smtClean="0"/>
              <a:t> ejaculate (spermatozoa and semen). The histology and gross anatomy of the penis varies dramatically from species to species and from region to region within the same species. In general, the body of the penis consists of the urethra, erectile tissue (corpora </a:t>
            </a:r>
            <a:r>
              <a:rPr lang="en-US" dirty="0" err="1" smtClean="0"/>
              <a:t>cavernosa</a:t>
            </a:r>
            <a:r>
              <a:rPr lang="en-US" dirty="0" smtClean="0"/>
              <a:t> penis and corpora </a:t>
            </a:r>
            <a:r>
              <a:rPr lang="en-US" dirty="0" err="1" smtClean="0"/>
              <a:t>cavernosum</a:t>
            </a:r>
            <a:r>
              <a:rPr lang="en-US" dirty="0" smtClean="0"/>
              <a:t> urethra), smooth and skeletal muscle, touch and pressure receptors (</a:t>
            </a:r>
            <a:r>
              <a:rPr lang="en-US" dirty="0" err="1" smtClean="0"/>
              <a:t>Pacinian</a:t>
            </a:r>
            <a:r>
              <a:rPr lang="en-US" dirty="0" smtClean="0"/>
              <a:t> corpuscles) and a dense connective tissue capsule (tunica albuginea).</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400" dirty="0" smtClean="0"/>
              <a:t>male reproductive system </a:t>
            </a:r>
            <a:r>
              <a:rPr lang="en-US" b="1" dirty="0" smtClean="0"/>
              <a:t/>
            </a:r>
            <a:br>
              <a:rPr lang="en-US" b="1" dirty="0" smtClean="0"/>
            </a:br>
            <a:endParaRPr lang="en-US" dirty="0"/>
          </a:p>
        </p:txBody>
      </p:sp>
      <p:sp>
        <p:nvSpPr>
          <p:cNvPr id="3" name="عنصر نائب للمحتوى 2"/>
          <p:cNvSpPr>
            <a:spLocks noGrp="1"/>
          </p:cNvSpPr>
          <p:nvPr>
            <p:ph idx="1"/>
          </p:nvPr>
        </p:nvSpPr>
        <p:spPr/>
        <p:txBody>
          <a:bodyPr/>
          <a:lstStyle/>
          <a:p>
            <a:pPr algn="just" rtl="0"/>
            <a:r>
              <a:rPr lang="en-US" sz="2000" dirty="0" smtClean="0"/>
              <a:t>The primary function of the male reproductive system is reproduction, which includes the </a:t>
            </a:r>
            <a:r>
              <a:rPr lang="en-US" sz="2000" b="1" dirty="0" smtClean="0"/>
              <a:t>production </a:t>
            </a:r>
            <a:r>
              <a:rPr lang="en-US" sz="2000" dirty="0" smtClean="0"/>
              <a:t>of spermatozoa, the </a:t>
            </a:r>
            <a:r>
              <a:rPr lang="en-US" sz="2000" b="1" dirty="0" smtClean="0"/>
              <a:t>transportation </a:t>
            </a:r>
            <a:r>
              <a:rPr lang="en-US" sz="2000" dirty="0" smtClean="0"/>
              <a:t>of spermatozoa from the testes out of the male body, the </a:t>
            </a:r>
            <a:r>
              <a:rPr lang="en-US" sz="2000" b="1" dirty="0" smtClean="0"/>
              <a:t>secretion </a:t>
            </a:r>
            <a:r>
              <a:rPr lang="en-US" sz="2000" dirty="0" smtClean="0"/>
              <a:t>by glands, and the </a:t>
            </a:r>
            <a:r>
              <a:rPr lang="en-US" sz="2000" b="1" dirty="0" smtClean="0"/>
              <a:t>placement </a:t>
            </a:r>
            <a:r>
              <a:rPr lang="en-US" sz="2000" dirty="0" smtClean="0"/>
              <a:t>of spermatozoa in the female reproductive tract. Spermatozoa are </a:t>
            </a:r>
            <a:r>
              <a:rPr lang="en-US" sz="2000" b="1" dirty="0" smtClean="0"/>
              <a:t>produced </a:t>
            </a:r>
            <a:r>
              <a:rPr lang="en-US" sz="2000" dirty="0" smtClean="0"/>
              <a:t>in the testes then </a:t>
            </a:r>
            <a:r>
              <a:rPr lang="en-US" sz="2000" b="1" dirty="0" smtClean="0"/>
              <a:t>transported </a:t>
            </a:r>
            <a:r>
              <a:rPr lang="en-US" sz="2000" dirty="0" smtClean="0"/>
              <a:t>from the testes by a series of ducts which become gradually larger and connect with the urethra of the penis. Various accessory glands in the male system </a:t>
            </a:r>
            <a:r>
              <a:rPr lang="en-US" sz="2000" b="1" dirty="0" smtClean="0"/>
              <a:t>secrete </a:t>
            </a:r>
            <a:r>
              <a:rPr lang="en-US" sz="2000" dirty="0" smtClean="0"/>
              <a:t>materials which together with the spermatozoa constitutes the semen.</a:t>
            </a:r>
          </a:p>
          <a:p>
            <a:pPr algn="just" rtl="0"/>
            <a:r>
              <a:rPr lang="en-US" sz="2000" dirty="0" smtClean="0"/>
              <a:t>A secondary function of the male reproductive system is the production of the male hormones which are responsible for the secondary sex characteristics of the male animal.</a:t>
            </a:r>
          </a:p>
          <a:p>
            <a:pPr algn="just" rtl="0"/>
            <a:endParaRPr lang="ar-IQ"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en-US" dirty="0" smtClean="0"/>
          </a:p>
        </p:txBody>
      </p:sp>
      <p:sp>
        <p:nvSpPr>
          <p:cNvPr id="4099" name="Rectangle 3"/>
          <p:cNvSpPr>
            <a:spLocks noGrp="1" noChangeArrowheads="1"/>
          </p:cNvSpPr>
          <p:nvPr>
            <p:ph idx="1"/>
          </p:nvPr>
        </p:nvSpPr>
        <p:spPr>
          <a:xfrm>
            <a:off x="609600" y="1600200"/>
            <a:ext cx="8305800" cy="4530725"/>
          </a:xfrm>
        </p:spPr>
        <p:txBody>
          <a:bodyPr/>
          <a:lstStyle/>
          <a:p>
            <a:pPr algn="just" rtl="0"/>
            <a:r>
              <a:rPr lang="en-US" sz="2400" dirty="0" smtClean="0"/>
              <a:t>The male reproductive system is composed of several distinct organs. These include the testes,  epididymis, </a:t>
            </a:r>
            <a:r>
              <a:rPr lang="en-US" sz="2400" dirty="0" err="1" smtClean="0"/>
              <a:t>ductus</a:t>
            </a:r>
            <a:r>
              <a:rPr lang="en-US" sz="2400" dirty="0" smtClean="0"/>
              <a:t> deferens, accessory glands, and the penis. The testis (plural, testes) is both an exocrine organ (compound, coiled, tubular gland) producing cells, i.e., spermatozoa, and an endocrine organ, secreting hormones, i.e., </a:t>
            </a:r>
            <a:r>
              <a:rPr lang="en-US" sz="2400" smtClean="0"/>
              <a:t>testosterone.</a:t>
            </a:r>
          </a:p>
          <a:p>
            <a:pPr algn="just" rtl="0"/>
            <a:r>
              <a:rPr lang="en-US" sz="2400" smtClean="0"/>
              <a:t> </a:t>
            </a:r>
            <a:r>
              <a:rPr lang="en-US" sz="2400" dirty="0" smtClean="0"/>
              <a:t>Accessory glands (not all are present in all species) include the </a:t>
            </a:r>
            <a:r>
              <a:rPr lang="en-US" sz="2400" dirty="0" err="1" smtClean="0"/>
              <a:t>ampullary</a:t>
            </a:r>
            <a:r>
              <a:rPr lang="en-US" sz="2400" dirty="0" smtClean="0"/>
              <a:t> glands, vesicular glands, prostate gland, bulbourethral gland and urethral glands.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sz="4400" b="1" dirty="0" smtClean="0"/>
              <a:t>Testes</a:t>
            </a:r>
          </a:p>
        </p:txBody>
      </p:sp>
      <p:sp>
        <p:nvSpPr>
          <p:cNvPr id="5" name="عنصر نائب للمحتوى 4"/>
          <p:cNvSpPr>
            <a:spLocks noGrp="1"/>
          </p:cNvSpPr>
          <p:nvPr>
            <p:ph idx="1"/>
          </p:nvPr>
        </p:nvSpPr>
        <p:spPr/>
        <p:txBody>
          <a:bodyPr/>
          <a:lstStyle/>
          <a:p>
            <a:pPr algn="just" rtl="0"/>
            <a:r>
              <a:rPr lang="en-US" sz="2000" dirty="0" smtClean="0">
                <a:latin typeface="+mj-lt"/>
              </a:rPr>
              <a:t>The testes are paired organs, and each one is enclosed in a fibrous white capsule of dense connective tissue </a:t>
            </a:r>
            <a:r>
              <a:rPr lang="en-US" sz="2000" b="1" dirty="0" smtClean="0">
                <a:latin typeface="+mj-lt"/>
              </a:rPr>
              <a:t>(tunica albuginea) </a:t>
            </a:r>
            <a:r>
              <a:rPr lang="en-US" sz="2000" dirty="0" smtClean="0">
                <a:latin typeface="+mj-lt"/>
              </a:rPr>
              <a:t>containing blood vessels (the stratum vascular). A layer of peritoneum is tightly adhered to the tunica albuginea of each testis. The stallion has obvious smooth muscle fibers in the capsule. The connective tissue of the capsule continues into the testis on the posterior aspect as the </a:t>
            </a:r>
            <a:r>
              <a:rPr lang="en-US" sz="2000" dirty="0" err="1" smtClean="0">
                <a:latin typeface="+mj-lt"/>
              </a:rPr>
              <a:t>mediastinum</a:t>
            </a:r>
            <a:r>
              <a:rPr lang="en-US" sz="2000" dirty="0" smtClean="0">
                <a:latin typeface="+mj-lt"/>
              </a:rPr>
              <a:t> testis.</a:t>
            </a:r>
          </a:p>
          <a:p>
            <a:pPr algn="just" rtl="0"/>
            <a:r>
              <a:rPr lang="en-US" sz="2000" dirty="0" smtClean="0">
                <a:latin typeface="+mj-lt"/>
              </a:rPr>
              <a:t>The dense connective tissue of the tunica albuginea is continuous with the loose areolar connective tissue of the </a:t>
            </a:r>
            <a:r>
              <a:rPr lang="en-US" sz="2000" b="1" dirty="0" err="1" smtClean="0">
                <a:latin typeface="+mj-lt"/>
              </a:rPr>
              <a:t>septuli</a:t>
            </a:r>
            <a:r>
              <a:rPr lang="en-US" sz="2000" b="1" dirty="0" smtClean="0">
                <a:latin typeface="+mj-lt"/>
              </a:rPr>
              <a:t> testis </a:t>
            </a:r>
            <a:r>
              <a:rPr lang="en-US" sz="2000" dirty="0" smtClean="0">
                <a:latin typeface="+mj-lt"/>
              </a:rPr>
              <a:t>(septa) which extend through the parenchyma of the testis and divide it into lobules. Each </a:t>
            </a:r>
            <a:r>
              <a:rPr lang="en-US" sz="2000" b="1" dirty="0" smtClean="0">
                <a:latin typeface="+mj-lt"/>
              </a:rPr>
              <a:t>lobule </a:t>
            </a:r>
            <a:r>
              <a:rPr lang="en-US" sz="2000" dirty="0" smtClean="0">
                <a:latin typeface="+mj-lt"/>
              </a:rPr>
              <a:t>is composed of several seminiferous tubules (</a:t>
            </a:r>
            <a:r>
              <a:rPr lang="en-US" sz="2000" dirty="0" err="1" smtClean="0">
                <a:latin typeface="+mj-lt"/>
              </a:rPr>
              <a:t>tubuli</a:t>
            </a:r>
            <a:r>
              <a:rPr lang="en-US" sz="2000" dirty="0" smtClean="0">
                <a:latin typeface="+mj-lt"/>
              </a:rPr>
              <a:t> </a:t>
            </a:r>
            <a:r>
              <a:rPr lang="en-US" sz="2000" dirty="0" err="1" smtClean="0">
                <a:latin typeface="+mj-lt"/>
              </a:rPr>
              <a:t>contorti</a:t>
            </a:r>
            <a:r>
              <a:rPr lang="en-US" sz="2000" dirty="0" smtClean="0">
                <a:latin typeface="+mj-lt"/>
              </a:rPr>
              <a:t>) and the surrounding connective tissue. Spermatogenesis (formation of spermatozoa) occurs in the epithelial lining of the </a:t>
            </a:r>
            <a:r>
              <a:rPr lang="en-US" sz="2000" b="1" dirty="0" smtClean="0">
                <a:latin typeface="+mj-lt"/>
              </a:rPr>
              <a:t>seminiferous tubules</a:t>
            </a:r>
            <a:r>
              <a:rPr lang="en-US" sz="2000" dirty="0" smtClean="0">
                <a:latin typeface="+mj-lt"/>
              </a:rPr>
              <a:t> </a:t>
            </a:r>
            <a:endParaRPr lang="ar-IQ" sz="2000" dirty="0" smtClean="0">
              <a:latin typeface="+mj-lt"/>
            </a:endParaRPr>
          </a:p>
          <a:p>
            <a:pPr algn="just" rtl="0"/>
            <a:r>
              <a:rPr lang="en-US" sz="2000" dirty="0" smtClean="0"/>
              <a:t>.</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4400" b="1" dirty="0" smtClean="0"/>
              <a:t>Testis</a:t>
            </a:r>
            <a:endParaRPr lang="en-US" dirty="0"/>
          </a:p>
        </p:txBody>
      </p:sp>
      <p:sp>
        <p:nvSpPr>
          <p:cNvPr id="3" name="عنصر نائب للمحتوى 2"/>
          <p:cNvSpPr>
            <a:spLocks noGrp="1"/>
          </p:cNvSpPr>
          <p:nvPr>
            <p:ph idx="1"/>
          </p:nvPr>
        </p:nvSpPr>
        <p:spPr/>
        <p:txBody>
          <a:bodyPr/>
          <a:lstStyle/>
          <a:p>
            <a:pPr algn="just" rtl="0"/>
            <a:r>
              <a:rPr lang="en-US" sz="2000" dirty="0" smtClean="0"/>
              <a:t>The </a:t>
            </a:r>
            <a:r>
              <a:rPr lang="en-US" sz="2000" b="1" dirty="0" err="1" smtClean="0"/>
              <a:t>interstitium</a:t>
            </a:r>
            <a:r>
              <a:rPr lang="en-US" sz="2000" b="1" dirty="0" smtClean="0"/>
              <a:t> </a:t>
            </a:r>
            <a:r>
              <a:rPr lang="en-US" sz="2000" dirty="0" smtClean="0"/>
              <a:t>is composed of loose connective tissue containing fibroblasts and </a:t>
            </a:r>
            <a:r>
              <a:rPr lang="en-US" sz="2000" dirty="0" err="1" smtClean="0"/>
              <a:t>Leydig</a:t>
            </a:r>
            <a:r>
              <a:rPr lang="en-US" sz="2000" dirty="0" smtClean="0"/>
              <a:t> cells </a:t>
            </a:r>
            <a:r>
              <a:rPr lang="en-US" sz="2000" b="1" dirty="0" smtClean="0"/>
              <a:t>(interstitial cells). </a:t>
            </a:r>
            <a:r>
              <a:rPr lang="en-US" sz="2000" dirty="0" smtClean="0"/>
              <a:t>Spermatozoa produced in the seminiferous epithelium move through the lumen of the tubules to the </a:t>
            </a:r>
            <a:r>
              <a:rPr lang="en-US" sz="2000" b="1" dirty="0" err="1" smtClean="0"/>
              <a:t>tubuli</a:t>
            </a:r>
            <a:r>
              <a:rPr lang="en-US" sz="2000" b="1" dirty="0" smtClean="0"/>
              <a:t> </a:t>
            </a:r>
            <a:r>
              <a:rPr lang="en-US" sz="2000" b="1" dirty="0" err="1" smtClean="0"/>
              <a:t>recti</a:t>
            </a:r>
            <a:r>
              <a:rPr lang="en-US" sz="2000" b="1" dirty="0" smtClean="0"/>
              <a:t> </a:t>
            </a:r>
            <a:r>
              <a:rPr lang="en-US" sz="2000" dirty="0" smtClean="0"/>
              <a:t>(straight tubes) which extend to a network of spaces in the </a:t>
            </a:r>
            <a:r>
              <a:rPr lang="en-US" sz="2000" dirty="0" err="1" smtClean="0"/>
              <a:t>mediastinum</a:t>
            </a:r>
            <a:r>
              <a:rPr lang="en-US" sz="2000" dirty="0" smtClean="0"/>
              <a:t>, the </a:t>
            </a:r>
            <a:r>
              <a:rPr lang="en-US" sz="2000" b="1" dirty="0" err="1" smtClean="0"/>
              <a:t>rete</a:t>
            </a:r>
            <a:r>
              <a:rPr lang="en-US" sz="2000" b="1" dirty="0" smtClean="0"/>
              <a:t> testis </a:t>
            </a:r>
            <a:r>
              <a:rPr lang="en-US" sz="2000" dirty="0" smtClean="0"/>
              <a:t>(except in the stallion). </a:t>
            </a:r>
            <a:r>
              <a:rPr lang="en-US" sz="2000" b="1" dirty="0" smtClean="0"/>
              <a:t>Efferent </a:t>
            </a:r>
            <a:r>
              <a:rPr lang="en-US" sz="2000" b="1" dirty="0" err="1" smtClean="0"/>
              <a:t>ductules</a:t>
            </a:r>
            <a:r>
              <a:rPr lang="en-US" sz="2000" dirty="0" smtClean="0"/>
              <a:t> carry the spermatozoa from the </a:t>
            </a:r>
            <a:r>
              <a:rPr lang="en-US" sz="2000" dirty="0" err="1" smtClean="0"/>
              <a:t>rete</a:t>
            </a:r>
            <a:r>
              <a:rPr lang="en-US" sz="2000" dirty="0" smtClean="0"/>
              <a:t> testis, then converge to form the </a:t>
            </a:r>
            <a:r>
              <a:rPr lang="en-US" sz="2000" b="1" dirty="0" err="1" smtClean="0"/>
              <a:t>ductus</a:t>
            </a:r>
            <a:r>
              <a:rPr lang="en-US" sz="2000" b="1" dirty="0" smtClean="0"/>
              <a:t> </a:t>
            </a:r>
            <a:r>
              <a:rPr lang="en-US" sz="2000" b="1" dirty="0" err="1" smtClean="0"/>
              <a:t>epididymis</a:t>
            </a:r>
            <a:r>
              <a:rPr lang="en-US" sz="2000" b="1" dirty="0" smtClean="0"/>
              <a:t>, </a:t>
            </a:r>
            <a:r>
              <a:rPr lang="en-US" sz="2000" dirty="0" smtClean="0"/>
              <a:t>a convoluted duct. The </a:t>
            </a:r>
            <a:r>
              <a:rPr lang="en-US" sz="2000" dirty="0" err="1" smtClean="0"/>
              <a:t>ductus</a:t>
            </a:r>
            <a:r>
              <a:rPr lang="en-US" sz="2000" dirty="0" smtClean="0"/>
              <a:t> </a:t>
            </a:r>
            <a:r>
              <a:rPr lang="en-US" sz="2000" dirty="0" err="1" smtClean="0"/>
              <a:t>epididymis</a:t>
            </a:r>
            <a:r>
              <a:rPr lang="en-US" sz="2000" dirty="0" smtClean="0"/>
              <a:t> straightens and becomes the </a:t>
            </a:r>
            <a:r>
              <a:rPr lang="en-US" sz="2000" b="1" dirty="0" err="1" smtClean="0"/>
              <a:t>ductus</a:t>
            </a:r>
            <a:r>
              <a:rPr lang="en-US" sz="2000" b="1" dirty="0" smtClean="0"/>
              <a:t> deferens. </a:t>
            </a:r>
            <a:r>
              <a:rPr lang="en-US" sz="2000" dirty="0" smtClean="0"/>
              <a:t>In domestic mammals, testes are not in a major body cavity, but are enclosed in the scrotum. Each testis is suspended at the end of a tissue called the spermatic cord which contains the </a:t>
            </a:r>
            <a:r>
              <a:rPr lang="en-US" sz="2000" b="1" dirty="0" err="1" smtClean="0"/>
              <a:t>ductus</a:t>
            </a:r>
            <a:r>
              <a:rPr lang="en-US" sz="2000" b="1" dirty="0" smtClean="0"/>
              <a:t> deferens, </a:t>
            </a:r>
            <a:r>
              <a:rPr lang="en-US" sz="2000" dirty="0" smtClean="0"/>
              <a:t>the blood vessels, and the nerves supplying the testis.</a:t>
            </a:r>
          </a:p>
          <a:p>
            <a:pPr algn="just" rtl="0"/>
            <a:r>
              <a:rPr lang="en-US" sz="2000" b="1" dirty="0" smtClean="0"/>
              <a:t>Testis. </a:t>
            </a:r>
            <a:r>
              <a:rPr lang="en-US" sz="2000" dirty="0" smtClean="0"/>
              <a:t>Each testis is composed of an exocrine part (seminiferous tubules) and an endocrine part  (interstitial or </a:t>
            </a:r>
            <a:r>
              <a:rPr lang="en-US" sz="2000" dirty="0" err="1" smtClean="0"/>
              <a:t>Leydig</a:t>
            </a:r>
            <a:r>
              <a:rPr lang="en-US" sz="2000" dirty="0" smtClean="0"/>
              <a:t> cells).</a:t>
            </a:r>
            <a:endParaRPr lang="ar-IQ"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lstStyle/>
          <a:p>
            <a:pPr algn="just" rtl="0">
              <a:buNone/>
            </a:pPr>
            <a:r>
              <a:rPr lang="en-US" sz="2400" dirty="0" smtClean="0"/>
              <a:t>The testis is divided into lobules by septa consisting of loose areolar connective tissue. Several seminiferous tubules are found in each lobule, and interstitial cells are found in the connective tissue septa surrounding the seminiferous tubules. The seminiferous tubules are the exocrine portion of the testis producing and "excreting"  spermatozoa. These tubules are lined by a stratified epithelium that consists of the developing </a:t>
            </a:r>
            <a:r>
              <a:rPr lang="en-US" sz="2400" dirty="0" smtClean="0">
                <a:solidFill>
                  <a:srgbClr val="FF0000"/>
                </a:solidFill>
              </a:rPr>
              <a:t>germ cells </a:t>
            </a:r>
            <a:r>
              <a:rPr lang="en-US" sz="2400" dirty="0" smtClean="0"/>
              <a:t>and supporting cells (</a:t>
            </a:r>
            <a:r>
              <a:rPr lang="en-US" sz="2400" dirty="0" err="1" smtClean="0"/>
              <a:t>Sertoli</a:t>
            </a:r>
            <a:r>
              <a:rPr lang="en-US" sz="2400" dirty="0" smtClean="0"/>
              <a:t> cells). </a:t>
            </a:r>
            <a:r>
              <a:rPr lang="en-US" sz="2400" b="1" dirty="0" smtClean="0"/>
              <a:t> </a:t>
            </a:r>
            <a:endParaRPr lang="ar-IQ"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
            </a:r>
            <a:br>
              <a:rPr lang="en-US" b="1" dirty="0" smtClean="0"/>
            </a:br>
            <a:endParaRPr lang="en-US" dirty="0"/>
          </a:p>
        </p:txBody>
      </p:sp>
      <p:sp>
        <p:nvSpPr>
          <p:cNvPr id="3" name="عنصر نائب للمحتوى 2"/>
          <p:cNvSpPr>
            <a:spLocks noGrp="1"/>
          </p:cNvSpPr>
          <p:nvPr>
            <p:ph idx="1"/>
          </p:nvPr>
        </p:nvSpPr>
        <p:spPr/>
        <p:txBody>
          <a:bodyPr/>
          <a:lstStyle/>
          <a:p>
            <a:pPr algn="just" rtl="0">
              <a:buNone/>
            </a:pPr>
            <a:r>
              <a:rPr lang="en-US" sz="2400" b="1" dirty="0" smtClean="0"/>
              <a:t>Seminiferous tubules. </a:t>
            </a:r>
            <a:r>
              <a:rPr lang="en-US" sz="2400" dirty="0" smtClean="0"/>
              <a:t>The stratified epithelium of the seminiferous tubules is composed of different stages of developing </a:t>
            </a:r>
            <a:r>
              <a:rPr lang="en-US" sz="2400" dirty="0" smtClean="0">
                <a:solidFill>
                  <a:srgbClr val="FF0000"/>
                </a:solidFill>
              </a:rPr>
              <a:t>germ</a:t>
            </a:r>
            <a:r>
              <a:rPr lang="en-US" sz="2400" dirty="0" smtClean="0"/>
              <a:t> cells. </a:t>
            </a:r>
          </a:p>
          <a:p>
            <a:pPr algn="just" rtl="0">
              <a:buNone/>
            </a:pPr>
            <a:r>
              <a:rPr lang="en-US" sz="2400" b="1" dirty="0" err="1" smtClean="0"/>
              <a:t>Spermatogonia</a:t>
            </a:r>
            <a:r>
              <a:rPr lang="en-US" sz="2400" dirty="0" smtClean="0"/>
              <a:t> are stem cells located near the basement membrane of the tubule which proliferate by mitosis. Some of the progeny cells differentiate into sperm and move away from the basement membrane toward the lumen of the tubule. These differentiating cells first undergo meiosis then undergo a morphological change to become spermatozoa. Some of the progeny cells undergo mitosis again to produce more progeny cells providing a continuous source of stem cells for the production of spermatozoa.</a:t>
            </a:r>
            <a:endParaRPr lang="ar-IQ"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
            </a:r>
            <a:br>
              <a:rPr lang="en-US" b="1" dirty="0" smtClean="0"/>
            </a:br>
            <a:endParaRPr lang="en-US" dirty="0"/>
          </a:p>
        </p:txBody>
      </p:sp>
      <p:sp>
        <p:nvSpPr>
          <p:cNvPr id="3" name="عنصر نائب للمحتوى 2"/>
          <p:cNvSpPr>
            <a:spLocks noGrp="1"/>
          </p:cNvSpPr>
          <p:nvPr>
            <p:ph idx="1"/>
          </p:nvPr>
        </p:nvSpPr>
        <p:spPr/>
        <p:txBody>
          <a:bodyPr/>
          <a:lstStyle/>
          <a:p>
            <a:pPr algn="just" rtl="0">
              <a:buNone/>
            </a:pPr>
            <a:r>
              <a:rPr lang="en-US" sz="2000" b="1" dirty="0" err="1" smtClean="0"/>
              <a:t>Interstitium</a:t>
            </a:r>
            <a:r>
              <a:rPr lang="en-US" sz="2000" b="1" dirty="0" smtClean="0"/>
              <a:t>: </a:t>
            </a:r>
            <a:r>
              <a:rPr lang="en-US" sz="2000" dirty="0" smtClean="0"/>
              <a:t>The interstitial tissue of the testis consists of loose areolar connective tissue containing numerous reticular fibers which serves to support the seminiferous tubules. The interstitial cells (</a:t>
            </a:r>
            <a:r>
              <a:rPr lang="en-US" sz="2000" dirty="0" err="1" smtClean="0"/>
              <a:t>Leydig</a:t>
            </a:r>
            <a:r>
              <a:rPr lang="en-US" sz="2000" dirty="0" smtClean="0"/>
              <a:t> cells), located in this connective tissue, are responsible for the synthesis and secretion of the steroid hormone testosterone.</a:t>
            </a:r>
            <a:endParaRPr lang="ar-IQ" sz="2000" dirty="0"/>
          </a:p>
        </p:txBody>
      </p:sp>
    </p:spTree>
  </p:cSld>
  <p:clrMapOvr>
    <a:masterClrMapping/>
  </p:clrMapOvr>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3681</TotalTime>
  <Words>2218</Words>
  <Application>Microsoft Office PowerPoint</Application>
  <PresentationFormat>On-screen Show (4:3)</PresentationFormat>
  <Paragraphs>58</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Layers</vt:lpstr>
      <vt:lpstr>Histology</vt:lpstr>
      <vt:lpstr>PowerPoint Presentation</vt:lpstr>
      <vt:lpstr>male reproductive system  </vt:lpstr>
      <vt:lpstr>PowerPoint Presentation</vt:lpstr>
      <vt:lpstr>Testes</vt:lpstr>
      <vt:lpstr>Testis</vt:lpstr>
      <vt:lpstr>PowerPoint Presentation</vt:lpstr>
      <vt:lpstr> </vt:lpstr>
      <vt:lpstr> </vt:lpstr>
      <vt:lpstr>PowerPoint Presentation</vt:lpstr>
      <vt:lpstr>PowerPoint Presentation</vt:lpstr>
      <vt:lpstr>PowerPoint Presentation</vt:lpstr>
      <vt:lpstr>PowerPoint Presentation</vt:lpstr>
      <vt:lpstr>Sertoli cell and developing sperm cells</vt:lpstr>
      <vt:lpstr>Blood-testis barrier.</vt:lpstr>
      <vt:lpstr>The Duct System </vt:lpstr>
      <vt:lpstr>Epididymis </vt:lpstr>
      <vt:lpstr>Ductus Deferens </vt:lpstr>
      <vt:lpstr>Urethra </vt:lpstr>
      <vt:lpstr>Accessory Glands </vt:lpstr>
      <vt:lpstr>Accessory sex glands</vt:lpstr>
      <vt:lpstr>Prostate gland:</vt:lpstr>
      <vt:lpstr>Bulbourethral Glands </vt:lpstr>
      <vt:lpstr>Penis: the copulatory organ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just</dc:creator>
  <cp:lastModifiedBy>DR.Ahmed Saker</cp:lastModifiedBy>
  <cp:revision>320</cp:revision>
  <dcterms:created xsi:type="dcterms:W3CDTF">2008-10-13T19:40:29Z</dcterms:created>
  <dcterms:modified xsi:type="dcterms:W3CDTF">2018-03-31T21:24:49Z</dcterms:modified>
</cp:coreProperties>
</file>